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4"/>
  </p:notes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296" r:id="rId18"/>
    <p:sldId id="316" r:id="rId19"/>
    <p:sldId id="287" r:id="rId20"/>
    <p:sldId id="283"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Автор"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42" autoAdjust="0"/>
    <p:restoredTop sz="93750" autoAdjust="0"/>
  </p:normalViewPr>
  <p:slideViewPr>
    <p:cSldViewPr snapToGrid="0">
      <p:cViewPr>
        <p:scale>
          <a:sx n="75" d="100"/>
          <a:sy n="75" d="100"/>
        </p:scale>
        <p:origin x="398" y="16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942076" y="1714501"/>
            <a:ext cx="5297424" cy="1295399"/>
          </a:xfrm>
        </p:spPr>
        <p:txBody>
          <a:bodyPr>
            <a:normAutofit/>
          </a:bodyPr>
          <a:lstStyle/>
          <a:p>
            <a:pPr algn="ctr"/>
            <a:r>
              <a:rPr lang="en-US" dirty="0"/>
              <a:t>Web development </a:t>
            </a:r>
            <a:r>
              <a:rPr lang="en-US" dirty="0" err="1"/>
              <a:t>Acourse</a:t>
            </a:r>
            <a:endParaRPr lang="en-US"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723126" y="3588639"/>
            <a:ext cx="4379976" cy="1202436"/>
          </a:xfrm>
        </p:spPr>
        <p:txBody>
          <a:bodyPr>
            <a:normAutofit/>
          </a:bodyPr>
          <a:lstStyle/>
          <a:p>
            <a:pPr algn="r"/>
            <a:r>
              <a:rPr lang="en-US" dirty="0" err="1"/>
              <a:t>Sakenova</a:t>
            </a:r>
            <a:r>
              <a:rPr lang="en-US" dirty="0"/>
              <a:t> </a:t>
            </a:r>
            <a:r>
              <a:rPr lang="en-US" dirty="0" err="1"/>
              <a:t>Aruzhan</a:t>
            </a:r>
            <a:endParaRPr lang="en-US" dirty="0"/>
          </a:p>
          <a:p>
            <a:pPr algn="r"/>
            <a:r>
              <a:rPr lang="en-US" dirty="0" err="1"/>
              <a:t>Kalykul</a:t>
            </a:r>
            <a:r>
              <a:rPr lang="en-US" dirty="0"/>
              <a:t> </a:t>
            </a:r>
            <a:r>
              <a:rPr lang="en-US" dirty="0" err="1"/>
              <a:t>Margulan</a:t>
            </a:r>
            <a:endParaRPr lang="en-US" dirty="0"/>
          </a:p>
          <a:p>
            <a:pPr algn="r"/>
            <a:r>
              <a:rPr lang="en-US" dirty="0" err="1"/>
              <a:t>Zholdaskaliyev</a:t>
            </a:r>
            <a:r>
              <a:rPr lang="en-US" dirty="0"/>
              <a:t> </a:t>
            </a:r>
            <a:r>
              <a:rPr lang="en-US" dirty="0" err="1"/>
              <a:t>Nurtay</a:t>
            </a:r>
            <a:endParaRPr lang="en-US" dirty="0"/>
          </a:p>
        </p:txBody>
      </p:sp>
      <p:sp>
        <p:nvSpPr>
          <p:cNvPr id="2" name="Subtitle 2">
            <a:extLst>
              <a:ext uri="{FF2B5EF4-FFF2-40B4-BE49-F238E27FC236}">
                <a16:creationId xmlns:a16="http://schemas.microsoft.com/office/drawing/2014/main" id="{F3A6C006-63B2-160D-A8B7-F79297061BE4}"/>
              </a:ext>
            </a:extLst>
          </p:cNvPr>
          <p:cNvSpPr txBox="1">
            <a:spLocks/>
          </p:cNvSpPr>
          <p:nvPr/>
        </p:nvSpPr>
        <p:spPr>
          <a:xfrm>
            <a:off x="5553075" y="3139630"/>
            <a:ext cx="2626614" cy="2594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300" dirty="0"/>
              <a:t>Programming Courses</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ZA" noProof="1"/>
              <a:t>Our product is priced below that of other architecture companies on the market</a:t>
            </a:r>
          </a:p>
          <a:p>
            <a:r>
              <a:rPr lang="en-ZA" noProof="1"/>
              <a:t>Simple and easy to build, compared to the complex building materials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a:lstStyle/>
          <a:p>
            <a:r>
              <a:rPr lang="en-US" dirty="0"/>
              <a:t>COMPETITORS</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a:lstStyle/>
          <a:p>
            <a:r>
              <a:rPr lang="en-ZA" noProof="1"/>
              <a:t>Company A</a:t>
            </a:r>
            <a:br>
              <a:rPr lang="en-ZA" noProof="1"/>
            </a:br>
            <a:r>
              <a:rPr lang="en-ZA" noProof="1"/>
              <a:t>Product is more expensive</a:t>
            </a:r>
          </a:p>
          <a:p>
            <a:r>
              <a:rPr lang="en-ZA" noProof="1"/>
              <a:t>Companies B &amp; C </a:t>
            </a:r>
            <a:br>
              <a:rPr lang="en-ZA" noProof="1"/>
            </a:br>
            <a:r>
              <a:rPr lang="en-ZA" noProof="1"/>
              <a:t>Product is expensive and inconvenient to use</a:t>
            </a:r>
          </a:p>
          <a:p>
            <a:r>
              <a:rPr lang="en-ZA" noProof="1"/>
              <a:t>Companies D &amp; E</a:t>
            </a:r>
            <a:br>
              <a:rPr lang="en-ZA" noProof="1"/>
            </a:br>
            <a:r>
              <a:rPr lang="en-ZA" noProof="1"/>
              <a:t>Product is affordable, but inconvenient to use</a:t>
            </a:r>
          </a:p>
          <a:p>
            <a:endParaRPr lang="en-US" dirty="0"/>
          </a:p>
        </p:txBody>
      </p:sp>
      <p:sp>
        <p:nvSpPr>
          <p:cNvPr id="2" name="Date Placehold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ZA" dirty="0"/>
              <a:t>CONVENIENT</a:t>
            </a:r>
          </a:p>
        </p:txBody>
      </p:sp>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A</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5" name="TextBox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a:r>
              <a:rPr lang="en-US" sz="2000" dirty="0">
                <a:solidFill>
                  <a:schemeClr val="accent2"/>
                </a:solidFill>
                <a:latin typeface="+mj-lt"/>
              </a:rPr>
              <a:t>Contoso</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ZA" dirty="0"/>
              <a:t>AFFORDABLE</a:t>
            </a:r>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TextBox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a:r>
              <a:rPr lang="en-US" sz="1400" b="1" dirty="0">
                <a:solidFill>
                  <a:schemeClr val="accent1">
                    <a:lumMod val="50000"/>
                  </a:schemeClr>
                </a:solidFill>
              </a:rPr>
              <a:t>D</a:t>
            </a: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TextBox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a:r>
              <a:rPr lang="en-US" sz="1400" b="1" dirty="0">
                <a:solidFill>
                  <a:schemeClr val="accent1">
                    <a:lumMod val="50000"/>
                  </a:schemeClr>
                </a:solidFill>
              </a:rPr>
              <a:t>E</a:t>
            </a: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3" name="TextBox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a:r>
              <a:rPr lang="en-US" sz="1400" b="1" dirty="0">
                <a:solidFill>
                  <a:schemeClr val="accent1">
                    <a:lumMod val="50000"/>
                  </a:schemeClr>
                </a:solidFill>
              </a:rPr>
              <a:t>B</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TextBox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a:r>
              <a:rPr lang="en-US" sz="1400" b="1" dirty="0">
                <a:solidFill>
                  <a:schemeClr val="accent1">
                    <a:lumMod val="50000"/>
                  </a:schemeClr>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ZA" dirty="0"/>
              <a:t>INCONVENIENT</a:t>
            </a:r>
          </a:p>
        </p:txBody>
      </p:sp>
      <p:sp>
        <p:nvSpPr>
          <p:cNvPr id="47" name="Date Placeholder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6" name="Slide Number Placehold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36598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GROWTH STRATEGY</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Requirements – front end</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29" name="Текст 28">
            <a:extLst>
              <a:ext uri="{FF2B5EF4-FFF2-40B4-BE49-F238E27FC236}">
                <a16:creationId xmlns:a16="http://schemas.microsoft.com/office/drawing/2014/main" id="{828A83DE-C3A9-B9C0-5195-8B62AFFF2C1B}"/>
              </a:ext>
            </a:extLst>
          </p:cNvPr>
          <p:cNvSpPr>
            <a:spLocks noGrp="1"/>
          </p:cNvSpPr>
          <p:nvPr>
            <p:ph type="body" sz="quarter" idx="21"/>
          </p:nvPr>
        </p:nvSpPr>
        <p:spPr>
          <a:xfrm>
            <a:off x="352425" y="1690688"/>
            <a:ext cx="3657600" cy="4535716"/>
          </a:xfrm>
        </p:spPr>
        <p:txBody>
          <a:bodyPr>
            <a:noAutofit/>
          </a:bodyPr>
          <a:lstStyle/>
          <a:p>
            <a:pPr rtl="0" fontAlgn="base">
              <a:spcBef>
                <a:spcPts val="0"/>
              </a:spcBef>
              <a:spcAft>
                <a:spcPts val="0"/>
              </a:spcAft>
              <a:buFont typeface="+mj-lt"/>
              <a:buAutoNum type="arabicPeriod"/>
            </a:pPr>
            <a:r>
              <a:rPr lang="en-US" sz="1000" b="0" i="0" u="none" strike="noStrike" dirty="0">
                <a:solidFill>
                  <a:srgbClr val="000000"/>
                </a:solidFill>
                <a:effectLst/>
                <a:latin typeface="Arial" panose="020B0604020202020204" pitchFamily="34" charset="0"/>
              </a:rPr>
              <a:t> ✅ Minimum 4 models</a:t>
            </a:r>
          </a:p>
          <a:p>
            <a:pPr rtl="0" fontAlgn="base">
              <a:spcBef>
                <a:spcPts val="0"/>
              </a:spcBef>
              <a:spcAft>
                <a:spcPts val="0"/>
              </a:spcAft>
              <a:buFont typeface="+mj-lt"/>
              <a:buAutoNum type="arabicPeriod"/>
            </a:pPr>
            <a:r>
              <a:rPr lang="en-US" sz="1000" b="0" i="0" u="none" strike="noStrike" dirty="0">
                <a:solidFill>
                  <a:srgbClr val="000000"/>
                </a:solidFill>
                <a:effectLst/>
                <a:latin typeface="Arial" panose="020B0604020202020204" pitchFamily="34" charset="0"/>
              </a:rPr>
              <a:t> ✅ Minimum 1 model Manager (optional)</a:t>
            </a:r>
          </a:p>
          <a:p>
            <a:pPr rtl="0" fontAlgn="base">
              <a:spcBef>
                <a:spcPts val="0"/>
              </a:spcBef>
              <a:spcAft>
                <a:spcPts val="0"/>
              </a:spcAft>
              <a:buFont typeface="+mj-lt"/>
              <a:buAutoNum type="arabicPeriod"/>
            </a:pPr>
            <a:r>
              <a:rPr lang="en-US" sz="1000" b="0" i="0" u="none" strike="noStrike" dirty="0">
                <a:solidFill>
                  <a:srgbClr val="000000"/>
                </a:solidFill>
                <a:effectLst/>
                <a:latin typeface="Arial" panose="020B0604020202020204" pitchFamily="34" charset="0"/>
              </a:rPr>
              <a:t> ✅ Minimum 2 relations between models (</a:t>
            </a:r>
            <a:r>
              <a:rPr lang="en-US" sz="1000" b="0" i="0" u="none" strike="noStrike" dirty="0" err="1">
                <a:solidFill>
                  <a:srgbClr val="000000"/>
                </a:solidFill>
                <a:effectLst/>
                <a:latin typeface="Arial" panose="020B0604020202020204" pitchFamily="34" charset="0"/>
              </a:rPr>
              <a:t>ForeignKey</a:t>
            </a:r>
            <a:r>
              <a:rPr lang="en-US" sz="10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a:pPr>
            <a:r>
              <a:rPr lang="en-US" sz="1000" b="0" i="0" u="none" strike="noStrike" dirty="0">
                <a:solidFill>
                  <a:srgbClr val="000000"/>
                </a:solidFill>
                <a:effectLst/>
                <a:latin typeface="Arial" panose="020B0604020202020204" pitchFamily="34" charset="0"/>
              </a:rPr>
              <a:t> ✅ Serializer</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at least 2 from </a:t>
            </a:r>
            <a:r>
              <a:rPr lang="en-US" sz="1000" b="0" i="0" u="none" strike="noStrike" dirty="0" err="1">
                <a:solidFill>
                  <a:srgbClr val="000000"/>
                </a:solidFill>
                <a:effectLst/>
                <a:latin typeface="Courier New" panose="02070309020205020404" pitchFamily="49" charset="0"/>
              </a:rPr>
              <a:t>serializer.Serializer</a:t>
            </a:r>
            <a:endParaRPr lang="en-US" sz="1000" b="0" i="0" u="none" strike="noStrike" dirty="0">
              <a:solidFill>
                <a:srgbClr val="000000"/>
              </a:solidFill>
              <a:effectLst/>
              <a:latin typeface="Arial" panose="020B0604020202020204" pitchFamily="34" charset="0"/>
            </a:endParaRP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at least 2 serializer from </a:t>
            </a:r>
            <a:r>
              <a:rPr lang="en-US" sz="1000" b="0" i="0" u="none" strike="noStrike" dirty="0" err="1">
                <a:solidFill>
                  <a:srgbClr val="000000"/>
                </a:solidFill>
                <a:effectLst/>
                <a:latin typeface="Courier New" panose="02070309020205020404" pitchFamily="49" charset="0"/>
              </a:rPr>
              <a:t>serializer.ModelSerializer</a:t>
            </a:r>
            <a:endParaRPr lang="en-US" sz="10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000" dirty="0">
                <a:solidFill>
                  <a:srgbClr val="000000"/>
                </a:solidFill>
                <a:latin typeface="Arial" panose="020B0604020202020204" pitchFamily="34" charset="0"/>
              </a:rPr>
              <a:t>5. ✅ </a:t>
            </a:r>
            <a:r>
              <a:rPr lang="en-US" sz="1000" b="0" i="0" u="none" strike="noStrike" dirty="0">
                <a:solidFill>
                  <a:srgbClr val="000000"/>
                </a:solidFill>
                <a:effectLst/>
                <a:latin typeface="Arial" panose="020B0604020202020204" pitchFamily="34" charset="0"/>
              </a:rPr>
              <a:t>Views</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at least 2 FBV </a:t>
            </a:r>
            <a:r>
              <a:rPr lang="en-US" sz="1000" b="0" i="0" u="none" strike="noStrike" dirty="0" err="1">
                <a:solidFill>
                  <a:srgbClr val="000000"/>
                </a:solidFill>
                <a:effectLst/>
                <a:latin typeface="Arial" panose="020B0604020202020204" pitchFamily="34" charset="0"/>
              </a:rPr>
              <a:t>drf</a:t>
            </a:r>
            <a:r>
              <a:rPr lang="en-US" sz="1000" b="0" i="0" u="none" strike="noStrike" dirty="0">
                <a:solidFill>
                  <a:srgbClr val="000000"/>
                </a:solidFill>
                <a:effectLst/>
                <a:latin typeface="Arial" panose="020B0604020202020204" pitchFamily="34" charset="0"/>
              </a:rPr>
              <a:t> view</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at least 2 CBV </a:t>
            </a:r>
            <a:r>
              <a:rPr lang="en-US" sz="1000" b="0" i="0" u="none" strike="noStrike" dirty="0" err="1">
                <a:solidFill>
                  <a:srgbClr val="000000"/>
                </a:solidFill>
                <a:effectLst/>
                <a:latin typeface="Arial" panose="020B0604020202020204" pitchFamily="34" charset="0"/>
              </a:rPr>
              <a:t>APIView</a:t>
            </a:r>
            <a:endParaRPr lang="en-US" sz="10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000" dirty="0">
                <a:solidFill>
                  <a:srgbClr val="000000"/>
                </a:solidFill>
                <a:latin typeface="Arial" panose="020B0604020202020204" pitchFamily="34" charset="0"/>
              </a:rPr>
              <a:t>6. ✅ </a:t>
            </a:r>
            <a:r>
              <a:rPr lang="en-US" sz="1000" b="0" i="0" u="none" strike="noStrike" dirty="0">
                <a:solidFill>
                  <a:srgbClr val="000000"/>
                </a:solidFill>
                <a:effectLst/>
                <a:latin typeface="Arial" panose="020B0604020202020204" pitchFamily="34" charset="0"/>
              </a:rPr>
              <a:t>Token based authentication</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login</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logout</a:t>
            </a:r>
          </a:p>
          <a:p>
            <a:pPr rtl="0" fontAlgn="base">
              <a:spcBef>
                <a:spcPts val="0"/>
              </a:spcBef>
              <a:spcAft>
                <a:spcPts val="0"/>
              </a:spcAft>
            </a:pPr>
            <a:r>
              <a:rPr lang="en-US" sz="1000" b="0" i="0" u="none" strike="noStrike" dirty="0">
                <a:solidFill>
                  <a:srgbClr val="000000"/>
                </a:solidFill>
                <a:effectLst/>
                <a:latin typeface="Arial" panose="020B0604020202020204" pitchFamily="34" charset="0"/>
              </a:rPr>
              <a:t>7. ✅ At least for 1 model CRUD operations</a:t>
            </a:r>
          </a:p>
          <a:p>
            <a:pPr marL="171450" indent="-171450" fontAlgn="base">
              <a:buFont typeface="Arial" panose="020B0604020202020204" pitchFamily="34" charset="0"/>
              <a:buChar char="•"/>
            </a:pPr>
            <a:r>
              <a:rPr lang="en-US" sz="1000" b="0" i="0" u="none" strike="noStrike" dirty="0">
                <a:solidFill>
                  <a:srgbClr val="000000"/>
                </a:solidFill>
                <a:effectLst/>
                <a:latin typeface="Arial" panose="020B0604020202020204" pitchFamily="34" charset="0"/>
              </a:rPr>
              <a:t>✅ create objects with authenticated user (Ex: Tasks for current authenticated user)</a:t>
            </a:r>
          </a:p>
          <a:p>
            <a:pPr rtl="0" fontAlgn="base">
              <a:spcBef>
                <a:spcPts val="0"/>
              </a:spcBef>
              <a:spcAft>
                <a:spcPts val="0"/>
              </a:spcAft>
            </a:pPr>
            <a:r>
              <a:rPr lang="en-US" sz="1000" b="0" i="0" u="none" strike="noStrike" dirty="0">
                <a:solidFill>
                  <a:srgbClr val="000000"/>
                </a:solidFill>
                <a:effectLst/>
                <a:latin typeface="Arial" panose="020B0604020202020204" pitchFamily="34" charset="0"/>
              </a:rPr>
              <a:t>8. ✅ Postman requests with all implemented methods</a:t>
            </a:r>
          </a:p>
          <a:p>
            <a:endParaRPr lang="ru-RU" sz="1000" dirty="0"/>
          </a:p>
        </p:txBody>
      </p:sp>
      <p:pic>
        <p:nvPicPr>
          <p:cNvPr id="31" name="Рисунок 30">
            <a:extLst>
              <a:ext uri="{FF2B5EF4-FFF2-40B4-BE49-F238E27FC236}">
                <a16:creationId xmlns:a16="http://schemas.microsoft.com/office/drawing/2014/main" id="{B530EF00-35EC-6568-9A64-1EF60A9E81A3}"/>
              </a:ext>
            </a:extLst>
          </p:cNvPr>
          <p:cNvPicPr>
            <a:picLocks noChangeAspect="1"/>
          </p:cNvPicPr>
          <p:nvPr/>
        </p:nvPicPr>
        <p:blipFill>
          <a:blip r:embed="rId2"/>
          <a:stretch>
            <a:fillRect/>
          </a:stretch>
        </p:blipFill>
        <p:spPr>
          <a:xfrm>
            <a:off x="4495800" y="1457325"/>
            <a:ext cx="2010757" cy="1325563"/>
          </a:xfrm>
          <a:prstGeom prst="rect">
            <a:avLst/>
          </a:prstGeom>
        </p:spPr>
      </p:pic>
      <p:pic>
        <p:nvPicPr>
          <p:cNvPr id="33" name="Рисунок 32">
            <a:extLst>
              <a:ext uri="{FF2B5EF4-FFF2-40B4-BE49-F238E27FC236}">
                <a16:creationId xmlns:a16="http://schemas.microsoft.com/office/drawing/2014/main" id="{56501D2D-452D-E316-1A2B-F63AB71B05B1}"/>
              </a:ext>
            </a:extLst>
          </p:cNvPr>
          <p:cNvPicPr>
            <a:picLocks noChangeAspect="1"/>
          </p:cNvPicPr>
          <p:nvPr/>
        </p:nvPicPr>
        <p:blipFill>
          <a:blip r:embed="rId3"/>
          <a:stretch>
            <a:fillRect/>
          </a:stretch>
        </p:blipFill>
        <p:spPr>
          <a:xfrm>
            <a:off x="4495800" y="2782888"/>
            <a:ext cx="2013926" cy="802322"/>
          </a:xfrm>
          <a:prstGeom prst="rect">
            <a:avLst/>
          </a:prstGeom>
        </p:spPr>
      </p:pic>
      <p:pic>
        <p:nvPicPr>
          <p:cNvPr id="35" name="Рисунок 34">
            <a:extLst>
              <a:ext uri="{FF2B5EF4-FFF2-40B4-BE49-F238E27FC236}">
                <a16:creationId xmlns:a16="http://schemas.microsoft.com/office/drawing/2014/main" id="{14020F1C-E5C7-76ED-A9C9-AE53B069CC5C}"/>
              </a:ext>
            </a:extLst>
          </p:cNvPr>
          <p:cNvPicPr>
            <a:picLocks noChangeAspect="1"/>
          </p:cNvPicPr>
          <p:nvPr/>
        </p:nvPicPr>
        <p:blipFill>
          <a:blip r:embed="rId4"/>
          <a:stretch>
            <a:fillRect/>
          </a:stretch>
        </p:blipFill>
        <p:spPr>
          <a:xfrm>
            <a:off x="6992332" y="1457325"/>
            <a:ext cx="1979152" cy="1550035"/>
          </a:xfrm>
          <a:prstGeom prst="rect">
            <a:avLst/>
          </a:prstGeom>
        </p:spPr>
      </p:pic>
      <p:pic>
        <p:nvPicPr>
          <p:cNvPr id="37" name="Рисунок 36">
            <a:extLst>
              <a:ext uri="{FF2B5EF4-FFF2-40B4-BE49-F238E27FC236}">
                <a16:creationId xmlns:a16="http://schemas.microsoft.com/office/drawing/2014/main" id="{EA4FABFE-BA67-534A-C716-68907658B5C2}"/>
              </a:ext>
            </a:extLst>
          </p:cNvPr>
          <p:cNvPicPr>
            <a:picLocks noChangeAspect="1"/>
          </p:cNvPicPr>
          <p:nvPr/>
        </p:nvPicPr>
        <p:blipFill>
          <a:blip r:embed="rId5"/>
          <a:stretch>
            <a:fillRect/>
          </a:stretch>
        </p:blipFill>
        <p:spPr>
          <a:xfrm>
            <a:off x="6992332" y="3007360"/>
            <a:ext cx="1979152" cy="1589020"/>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r>
              <a:rPr lang="en-US" dirty="0"/>
              <a:t>Our product offers the style and function of traditional commercial spaces, but with a plan for energy efficiency</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a:lstStyle/>
          <a:p>
            <a:r>
              <a:rPr lang="en-US" dirty="0"/>
              <a:t>Gen Z (18-25 years old)</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5669280" cy="365760"/>
          </a:xfrm>
        </p:spPr>
        <p:txBody>
          <a:bodyPr>
            <a:normAutofit/>
          </a:bodyPr>
          <a:lstStyle/>
          <a:p>
            <a:r>
              <a:rPr lang="en-US" dirty="0"/>
              <a:t>Reduce expenses for building electricity and air conditioning</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a:normAutofit/>
          </a:bodyPr>
          <a:lstStyle/>
          <a:p>
            <a:r>
              <a:rPr lang="en-US" dirty="0"/>
              <a:t>A simple building that gives customers the space they need without the high cost of building maintenance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lstStyle/>
          <a:p>
            <a:r>
              <a:rPr lang="en-ZA"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FIRST TO MARKET</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dirty="0"/>
              <a:t>First beautifully designed building that's both stylish and functional</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Conducted testing with young business owners in the area</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AUTHENTIC</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dirty="0"/>
              <a:t>Designed with the help and input of architecture experts in the field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2.xml><?xml version="1.0" encoding="utf-8"?>
<ds:datastoreItem xmlns:ds="http://schemas.openxmlformats.org/officeDocument/2006/customXml" ds:itemID="{FA40DCE3-AF01-4621-BF36-CCA1D16992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TM16411248</Template>
  <TotalTime>0</TotalTime>
  <Words>866</Words>
  <Application>Microsoft Office PowerPoint</Application>
  <PresentationFormat>Широкоэкранный</PresentationFormat>
  <Paragraphs>281</Paragraphs>
  <Slides>19</Slides>
  <Notes>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Avenir Next LT Pro Light</vt:lpstr>
      <vt:lpstr>Calibri</vt:lpstr>
      <vt:lpstr>Courier New</vt:lpstr>
      <vt:lpstr>Posterama</vt:lpstr>
      <vt:lpstr>Office Theme</vt:lpstr>
      <vt:lpstr>Web development Acourse</vt:lpstr>
      <vt:lpstr>ABOUT US</vt:lpstr>
      <vt:lpstr>Requirements – front end</vt:lpstr>
      <vt:lpstr>SOLUTION</vt:lpstr>
      <vt:lpstr>PRODUCT OVERVIEW</vt:lpstr>
      <vt:lpstr>PRODUCT BENEFITS</vt:lpstr>
      <vt:lpstr>COMPANY OVERVIEW</vt:lpstr>
      <vt:lpstr>BUSINESS MODEL</vt:lpstr>
      <vt:lpstr>MARKET OVERVIEW</vt:lpstr>
      <vt:lpstr>MARKET COMPARISON</vt:lpstr>
      <vt:lpstr>OUR COMPETITION</vt:lpstr>
      <vt:lpstr>OUR COMPETITION </vt:lpstr>
      <vt:lpstr>GROWTH STRATEGY</vt:lpstr>
      <vt:lpstr>TWO-YEAR ACTION PLAN</vt:lpstr>
      <vt:lpstr>FINANCIALS</vt:lpstr>
      <vt:lpstr>MEET THE TEAM</vt:lpstr>
      <vt:lpstr>MEET THE FULL TEAM</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2021-08-17T07:04:23Z</dcterms:created>
  <dcterms:modified xsi:type="dcterms:W3CDTF">2023-05-04T07:37:58Z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